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8"/>
  </p:notesMasterIdLst>
  <p:sldIdLst>
    <p:sldId id="256" r:id="rId3"/>
    <p:sldId id="266" r:id="rId4"/>
    <p:sldId id="342" r:id="rId5"/>
    <p:sldId id="267" r:id="rId6"/>
    <p:sldId id="304" r:id="rId7"/>
    <p:sldId id="338" r:id="rId8"/>
    <p:sldId id="307" r:id="rId9"/>
    <p:sldId id="309" r:id="rId10"/>
    <p:sldId id="316" r:id="rId11"/>
    <p:sldId id="321" r:id="rId12"/>
    <p:sldId id="323" r:id="rId13"/>
    <p:sldId id="310" r:id="rId14"/>
    <p:sldId id="334" r:id="rId15"/>
    <p:sldId id="333" r:id="rId16"/>
    <p:sldId id="312" r:id="rId17"/>
    <p:sldId id="343" r:id="rId18"/>
    <p:sldId id="314" r:id="rId19"/>
    <p:sldId id="344" r:id="rId20"/>
    <p:sldId id="326" r:id="rId21"/>
    <p:sldId id="345" r:id="rId22"/>
    <p:sldId id="324" r:id="rId23"/>
    <p:sldId id="346" r:id="rId24"/>
    <p:sldId id="327" r:id="rId25"/>
    <p:sldId id="330" r:id="rId26"/>
    <p:sldId id="335" r:id="rId27"/>
    <p:sldId id="336" r:id="rId28"/>
    <p:sldId id="347" r:id="rId29"/>
    <p:sldId id="328" r:id="rId30"/>
    <p:sldId id="329" r:id="rId31"/>
    <p:sldId id="341" r:id="rId32"/>
    <p:sldId id="331" r:id="rId33"/>
    <p:sldId id="318" r:id="rId34"/>
    <p:sldId id="325" r:id="rId35"/>
    <p:sldId id="339" r:id="rId36"/>
    <p:sldId id="34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8" autoAdjust="0"/>
    <p:restoredTop sz="82570" autoAdjust="0"/>
  </p:normalViewPr>
  <p:slideViewPr>
    <p:cSldViewPr snapToGrid="0">
      <p:cViewPr varScale="1">
        <p:scale>
          <a:sx n="143" d="100"/>
          <a:sy n="143" d="100"/>
        </p:scale>
        <p:origin x="128" y="612"/>
      </p:cViewPr>
      <p:guideLst>
        <p:guide orient="horz" pos="230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https://ascelibrary.org/doi/pdf/10.1061/%28ASCE%29CP.1943-5487.0000423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https://www.mathworks.com/matlabcentral/answers/264746-difference-between-convolution-and-correlation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9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https://stackoverflow.com/questions/31131672/difference-between-mean-and-gaussian-filter-in-result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pencv.org/2.4/doc/tutorials/imgproc/histograms/template_matching/template_matching.html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9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ascelibrary.org/doi/pdf/10.1061/(ASCE)CP.1943-5487.000042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0.png"/><Relationship Id="rId7" Type="http://schemas.openxmlformats.org/officeDocument/2006/relationships/image" Target="../media/image31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33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em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208/what-should-be-considered-when-selecting-a-windowing-function-when-smoothing-a-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stackoverflow.com/questions/31131672/difference-between-mean-and-gaussian-filter-in-resul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web.eecs.umich.edu/~honglak/icml09-ConvolutionalDeepBeliefNetworks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ih.gov/ij/docs/images/fft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Linear Filtering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2018-02-06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Computation of the Cross-Correlation Between Two Matrices</a:t>
            </a:r>
            <a:endParaRPr lang="en-US" dirty="0"/>
          </a:p>
        </p:txBody>
      </p:sp>
      <p:pic>
        <p:nvPicPr>
          <p:cNvPr id="3" name="cross_cor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452" y="1654175"/>
            <a:ext cx="11318875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6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Finding Same Objects on Images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904874"/>
            <a:ext cx="5921238" cy="219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5" y="2959734"/>
            <a:ext cx="3790950" cy="2886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62" y="3242309"/>
            <a:ext cx="3419475" cy="2800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44" y="60426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docs.opencv.org/2.4/doc/tutorials/imgproc/histograms/template_matching/template_matching.html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image,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kernel (of size 2k+1 x 2k+1),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G be the output image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  <a:blipFill>
                <a:blip r:embed="rId2"/>
                <a:stretch>
                  <a:fillRect l="-879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34045" y="5836276"/>
                <a:ext cx="23723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45" y="5836276"/>
                <a:ext cx="237238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55623" y="4990901"/>
            <a:ext cx="11098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This is called a convolution operation: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2000" y="3047930"/>
            <a:ext cx="2551766" cy="789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43268" y="3985818"/>
            <a:ext cx="4691546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Only difference is that the kernel is “flipped” horizontally and vertically. </a:t>
            </a:r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Property: Commutative, Associative, and Linearity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Commutative: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endParaRPr lang="en-US" sz="2400" b="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Associative: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𝐹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endParaRPr lang="en-US" sz="2400" b="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Linearity: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ea typeface="Cambria Math" panose="02040503050406030204" pitchFamily="18" charset="0"/>
                    <a:cs typeface="Arial" pitchFamily="34" charset="0"/>
                  </a:rPr>
                  <a:t>Relationship with differentiation: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𝐹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endParaRPr lang="en-US" sz="240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2862322"/>
              </a:xfrm>
              <a:prstGeom prst="rect">
                <a:avLst/>
              </a:prstGeom>
              <a:blipFill>
                <a:blip r:embed="rId2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Signal Filtering</a:t>
            </a:r>
            <a:endParaRPr lang="en-US" dirty="0"/>
          </a:p>
        </p:txBody>
      </p:sp>
      <p:pic>
        <p:nvPicPr>
          <p:cNvPr id="3" name="Picture 2" descr="https://upload.wikimedia.org/wikipedia/commons/f/f2/Window_functions_in_the_frequency_do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1" y="1225550"/>
            <a:ext cx="573818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35175" y="3302001"/>
            <a:ext cx="1563726" cy="408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71" y="1225550"/>
            <a:ext cx="5774809" cy="285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971" y="4345459"/>
            <a:ext cx="2946509" cy="1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Difference between Cross-Correlation and Convolution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608940"/>
              </p:ext>
            </p:extLst>
          </p:nvPr>
        </p:nvGraphicFramePr>
        <p:xfrm>
          <a:off x="339960" y="1961426"/>
          <a:ext cx="2444748" cy="2110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4916">
                  <a:extLst>
                    <a:ext uri="{9D8B030D-6E8A-4147-A177-3AD203B41FA5}">
                      <a16:colId xmlns:a16="http://schemas.microsoft.com/office/drawing/2014/main" val="1227987273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2430300629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3203676459"/>
                    </a:ext>
                  </a:extLst>
                </a:gridCol>
              </a:tblGrid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A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B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C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892882844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D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E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F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615197101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G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H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I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46348098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783106"/>
              </p:ext>
            </p:extLst>
          </p:nvPr>
        </p:nvGraphicFramePr>
        <p:xfrm>
          <a:off x="3362292" y="1961426"/>
          <a:ext cx="2444748" cy="2110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4916">
                  <a:extLst>
                    <a:ext uri="{9D8B030D-6E8A-4147-A177-3AD203B41FA5}">
                      <a16:colId xmlns:a16="http://schemas.microsoft.com/office/drawing/2014/main" val="1227987273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2430300629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3203676459"/>
                    </a:ext>
                  </a:extLst>
                </a:gridCol>
              </a:tblGrid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I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H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G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892882844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F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E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D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615197101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C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B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A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4634809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3215" y="4758247"/>
                <a:ext cx="42065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15" y="4758247"/>
                <a:ext cx="420653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47005" y="1104862"/>
                <a:ext cx="46455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05" y="1104862"/>
                <a:ext cx="46455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55822" y="1104862"/>
                <a:ext cx="4853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22" y="1104862"/>
                <a:ext cx="48538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358256" y="4472081"/>
            <a:ext cx="50380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Cross-Correlation:  Process to measure a similarity between two signals.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Convolution: Process to transform a signal to another signal.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58256" y="3888791"/>
            <a:ext cx="23358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Usage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58256" y="1331890"/>
            <a:ext cx="51631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basic difference between convolution and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cross-correlation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is that the convolution process rotates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the kernel by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180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degrees and conduct cross-correlation.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355822" y="5603117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cross-correlation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5822" y="6128897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convolution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17882" y="5603117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82" y="5603117"/>
                <a:ext cx="437940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17882" y="6128897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82" y="6128897"/>
                <a:ext cx="43794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3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55096"/>
              </p:ext>
            </p:extLst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083302"/>
              </p:ext>
            </p:extLst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99572"/>
              </p:ext>
            </p:extLst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Generating an Identical Image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63856"/>
              </p:ext>
            </p:extLst>
          </p:nvPr>
        </p:nvGraphicFramePr>
        <p:xfrm>
          <a:off x="5395277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3747"/>
          <a:stretch/>
        </p:blipFill>
        <p:spPr>
          <a:xfrm>
            <a:off x="8794504" y="242050"/>
            <a:ext cx="2578843" cy="418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021" y="3800987"/>
            <a:ext cx="9345857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10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Shifting Pixels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210867"/>
              </p:ext>
            </p:extLst>
          </p:nvPr>
        </p:nvGraphicFramePr>
        <p:xfrm>
          <a:off x="5395277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-225960" t="5760" r="225960" b="-5760"/>
          <a:stretch/>
        </p:blipFill>
        <p:spPr>
          <a:xfrm>
            <a:off x="777587" y="242050"/>
            <a:ext cx="5575501" cy="4189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54334"/>
          <a:stretch/>
        </p:blipFill>
        <p:spPr>
          <a:xfrm>
            <a:off x="8827219" y="242050"/>
            <a:ext cx="2546128" cy="418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0428693" y="2621865"/>
            <a:ext cx="790575" cy="921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Automated Brick Counting for Façade Construction Progress Estimation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109"/>
          <a:stretch/>
        </p:blipFill>
        <p:spPr>
          <a:xfrm>
            <a:off x="169514" y="1436687"/>
            <a:ext cx="5827555" cy="43481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33010" y="6345992"/>
            <a:ext cx="7632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https://ascelibrary.org/doi/pdf/10.1061/%</a:t>
            </a:r>
            <a:r>
              <a:rPr lang="en-US" dirty="0" smtClean="0">
                <a:hlinkClick r:id="rId4"/>
              </a:rPr>
              <a:t>28ASCE%29CP.1943-5487.0000423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7295"/>
          <a:stretch/>
        </p:blipFill>
        <p:spPr>
          <a:xfrm>
            <a:off x="6104890" y="1694752"/>
            <a:ext cx="5810232" cy="34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0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Blurring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96207"/>
              </p:ext>
            </p:extLst>
          </p:nvPr>
        </p:nvGraphicFramePr>
        <p:xfrm>
          <a:off x="5609649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1885"/>
          <a:stretch/>
        </p:blipFill>
        <p:spPr>
          <a:xfrm>
            <a:off x="8677275" y="242050"/>
            <a:ext cx="2682653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54785" y="1813278"/>
                <a:ext cx="25487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85" y="1813278"/>
                <a:ext cx="254878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1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Linear Filter: Sharpening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32144"/>
              </p:ext>
            </p:extLst>
          </p:nvPr>
        </p:nvGraphicFramePr>
        <p:xfrm>
          <a:off x="5217741" y="1588736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1.89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51031"/>
          <a:stretch/>
        </p:blipFill>
        <p:spPr>
          <a:xfrm>
            <a:off x="8629650" y="242050"/>
            <a:ext cx="2730278" cy="4189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578353" y="4703236"/>
            <a:ext cx="807868" cy="1451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64815" y="4878260"/>
            <a:ext cx="646771" cy="1162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the Sharpening Filter Works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62282"/>
              </p:ext>
            </p:extLst>
          </p:nvPr>
        </p:nvGraphicFramePr>
        <p:xfrm>
          <a:off x="7783387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1.89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26210"/>
              </p:ext>
            </p:extLst>
          </p:nvPr>
        </p:nvGraphicFramePr>
        <p:xfrm>
          <a:off x="858804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02008"/>
              </p:ext>
            </p:extLst>
          </p:nvPr>
        </p:nvGraphicFramePr>
        <p:xfrm>
          <a:off x="3992622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20653" y="1645113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3" y="1645113"/>
                <a:ext cx="859530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82944" y="1645113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44" y="1645113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41549" y="3170328"/>
                <a:ext cx="46687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549" y="3170328"/>
                <a:ext cx="466871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80182"/>
              </p:ext>
            </p:extLst>
          </p:nvPr>
        </p:nvGraphicFramePr>
        <p:xfrm>
          <a:off x="7783387" y="4186977"/>
          <a:ext cx="2292768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4256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64256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64256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 smtClean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 smtClean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1.89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48505"/>
                  </p:ext>
                </p:extLst>
              </p:nvPr>
            </p:nvGraphicFramePr>
            <p:xfrm>
              <a:off x="858804" y="4186977"/>
              <a:ext cx="1849410" cy="14497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470">
                      <a:extLst>
                        <a:ext uri="{9D8B030D-6E8A-4147-A177-3AD203B41FA5}">
                          <a16:colId xmlns:a16="http://schemas.microsoft.com/office/drawing/2014/main" val="824280136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3973727857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2896104067"/>
                        </a:ext>
                      </a:extLst>
                    </a:gridCol>
                  </a:tblGrid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033986438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1400" b="1" dirty="0" smtClean="0"/>
                                  <m:t>α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1" i="0" dirty="0" smtClean="0"/>
                                  <m:t>+1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3815884517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2390615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48505"/>
                  </p:ext>
                </p:extLst>
              </p:nvPr>
            </p:nvGraphicFramePr>
            <p:xfrm>
              <a:off x="858804" y="4186977"/>
              <a:ext cx="1849410" cy="14497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470">
                      <a:extLst>
                        <a:ext uri="{9D8B030D-6E8A-4147-A177-3AD203B41FA5}">
                          <a16:colId xmlns:a16="http://schemas.microsoft.com/office/drawing/2014/main" val="824280136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3973727857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2896104067"/>
                        </a:ext>
                      </a:extLst>
                    </a:gridCol>
                  </a:tblGrid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033986438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9157" marR="119157" marT="59578" marB="59578" anchor="ctr">
                        <a:blipFill>
                          <a:blip r:embed="rId5"/>
                          <a:stretch>
                            <a:fillRect l="-101980" t="-102532" r="-102970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3815884517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23906151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47425"/>
              </p:ext>
            </p:extLst>
          </p:nvPr>
        </p:nvGraphicFramePr>
        <p:xfrm>
          <a:off x="4341549" y="4186977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0653" y="4450181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3" y="4450181"/>
                <a:ext cx="85953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82944" y="4450181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44" y="4450181"/>
                <a:ext cx="85953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67181" y="5993238"/>
                <a:ext cx="529105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181" y="5993238"/>
                <a:ext cx="5291055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9642" y="4616417"/>
                <a:ext cx="46596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𝛼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42" y="4616417"/>
                <a:ext cx="465960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1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the Sharpening Filter </a:t>
            </a:r>
            <a:r>
              <a:rPr lang="en-US" dirty="0" smtClean="0"/>
              <a:t>Works (Signal Example)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99" y="1316250"/>
            <a:ext cx="7965001" cy="49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the Sharpening Filter Works </a:t>
            </a:r>
            <a:r>
              <a:rPr lang="en-US" dirty="0" smtClean="0"/>
              <a:t>(Image </a:t>
            </a:r>
            <a:r>
              <a:rPr lang="en-US" dirty="0"/>
              <a:t>Example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49" name="Picture 1" descr="C:\Users\cmyeum\AppData\Local\Temp\ConnectorClipboard6191466968647178601\image15494800875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60" y="17526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541" y="1819170"/>
            <a:ext cx="6367641" cy="3987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89645" y="3383518"/>
                <a:ext cx="2845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45" y="3383518"/>
                <a:ext cx="284565" cy="369332"/>
              </a:xfrm>
              <a:prstGeom prst="rect">
                <a:avLst/>
              </a:prstGeom>
              <a:blipFill>
                <a:blip r:embed="rId4"/>
                <a:stretch>
                  <a:fillRect l="-23913" r="-19565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16395" y="3383518"/>
                <a:ext cx="292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395" y="3383518"/>
                <a:ext cx="292451" cy="369332"/>
              </a:xfrm>
              <a:prstGeom prst="rect">
                <a:avLst/>
              </a:prstGeom>
              <a:blipFill>
                <a:blip r:embed="rId5"/>
                <a:stretch>
                  <a:fillRect l="-22917" r="-16667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19415" y="3383518"/>
                <a:ext cx="858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415" y="3383518"/>
                <a:ext cx="858120" cy="369332"/>
              </a:xfrm>
              <a:prstGeom prst="rect">
                <a:avLst/>
              </a:prstGeom>
              <a:blipFill>
                <a:blip r:embed="rId6"/>
                <a:stretch>
                  <a:fillRect l="-6383" r="-5674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15531" y="5383768"/>
                <a:ext cx="13108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+(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531" y="5383768"/>
                <a:ext cx="1310872" cy="615553"/>
              </a:xfrm>
              <a:prstGeom prst="rect">
                <a:avLst/>
              </a:prstGeom>
              <a:blipFill>
                <a:blip r:embed="rId7"/>
                <a:stretch>
                  <a:fillRect l="-6512" t="-11881" r="-1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21705" y="4814571"/>
                <a:ext cx="14535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+5(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705" y="4814571"/>
                <a:ext cx="1453539" cy="615553"/>
              </a:xfrm>
              <a:prstGeom prst="rect">
                <a:avLst/>
              </a:prstGeom>
              <a:blipFill>
                <a:blip r:embed="rId8"/>
                <a:stretch>
                  <a:fillRect l="-6303" t="-11881" r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82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Gaussian Kernel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72353" y="4739030"/>
                <a:ext cx="6338969" cy="11300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53" y="4739030"/>
                <a:ext cx="6338969" cy="11300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 descr="C:\Users\cmyeum\AppData\Local\Temp\ConnectorClipboard6191466968647178601\image154948039660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" y="1439570"/>
            <a:ext cx="762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1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Gaussian Filter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" y="1113684"/>
            <a:ext cx="5577795" cy="5604388"/>
          </a:xfrm>
          <a:prstGeom prst="rect">
            <a:avLst/>
          </a:prstGeom>
        </p:spPr>
      </p:pic>
      <p:pic>
        <p:nvPicPr>
          <p:cNvPr id="409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20" y="16573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Can We Count the Blocks?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71" y="1291772"/>
            <a:ext cx="6662057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Gaussian Window Sizes</a:t>
            </a:r>
            <a:endParaRPr lang="en-US" dirty="0"/>
          </a:p>
        </p:txBody>
      </p:sp>
      <p:pic>
        <p:nvPicPr>
          <p:cNvPr id="5121" name="Picture 1" descr="C:\Users\cmyeum\AppData\Local\Temp\ConnectorClipboard6191466968647178601\image15494811329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6"/>
          <a:stretch/>
        </p:blipFill>
        <p:spPr bwMode="auto">
          <a:xfrm>
            <a:off x="1093470" y="1165860"/>
            <a:ext cx="10999470" cy="44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8840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405" y="4907518"/>
                <a:ext cx="424795" cy="369332"/>
              </a:xfrm>
              <a:prstGeom prst="rect">
                <a:avLst/>
              </a:prstGeom>
              <a:blipFill>
                <a:blip r:embed="rId3"/>
                <a:stretch>
                  <a:fillRect l="-22857" r="-2285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6198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85" y="4907518"/>
                <a:ext cx="424795" cy="369332"/>
              </a:xfrm>
              <a:prstGeom prst="rect">
                <a:avLst/>
              </a:prstGeom>
              <a:blipFill>
                <a:blip r:embed="rId4"/>
                <a:stretch>
                  <a:fillRect l="-24286" r="-21429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074605" y="4907518"/>
                <a:ext cx="4247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3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605" y="4907518"/>
                <a:ext cx="424796" cy="369332"/>
              </a:xfrm>
              <a:prstGeom prst="rect">
                <a:avLst/>
              </a:prstGeom>
              <a:blipFill>
                <a:blip r:embed="rId5"/>
                <a:stretch>
                  <a:fillRect l="-24638" r="-23188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98722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4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225" y="4907518"/>
                <a:ext cx="424795" cy="369332"/>
              </a:xfrm>
              <a:prstGeom prst="rect">
                <a:avLst/>
              </a:prstGeom>
              <a:blipFill>
                <a:blip r:embed="rId6"/>
                <a:stretch>
                  <a:fillRect l="-22857" r="-2285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2" y="5378767"/>
            <a:ext cx="4067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Difference of the Between a Gaussian Filter and Box Filter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5059348"/>
            <a:ext cx="5572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dsp.stackexchange.com/questions/208/what-should-be-considered-when-selecting-a-windowing-function-when-smoothing-a-t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78600" y="5059348"/>
            <a:ext cx="5389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stackoverflow.com/questions/31131672/difference-between-mean-and-gaussian-filter-in-result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07" y="2148840"/>
            <a:ext cx="4314825" cy="1752600"/>
          </a:xfrm>
          <a:prstGeom prst="rect">
            <a:avLst/>
          </a:prstGeom>
        </p:spPr>
      </p:pic>
      <p:pic>
        <p:nvPicPr>
          <p:cNvPr id="6145" name="Picture 1" descr="C:\Users\cmyeum\AppData\Local\Temp\ConnectorClipboard6191466968647178601\image1549481468848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20" y="981417"/>
            <a:ext cx="4724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Template Matching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36" y="1477176"/>
            <a:ext cx="5332527" cy="34496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0" y="4709604"/>
            <a:ext cx="4959374" cy="2800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80" y="1681362"/>
            <a:ext cx="5737501" cy="37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Challenges (template matching) !!!!!!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0061"/>
          <a:stretch/>
        </p:blipFill>
        <p:spPr>
          <a:xfrm>
            <a:off x="1213485" y="1927860"/>
            <a:ext cx="3769995" cy="3497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>
            <a:off x="6841551" y="1974451"/>
            <a:ext cx="1432560" cy="1424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 rot="1800049">
            <a:off x="9471659" y="2190551"/>
            <a:ext cx="1432560" cy="1424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>
            <a:off x="7071372" y="4285851"/>
            <a:ext cx="486459" cy="483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42856" t="34987" r="46179" b="35576"/>
          <a:stretch/>
        </p:blipFill>
        <p:spPr>
          <a:xfrm>
            <a:off x="8386939" y="4375386"/>
            <a:ext cx="1171016" cy="1164786"/>
          </a:xfrm>
          <a:prstGeom prst="rect">
            <a:avLst/>
          </a:prstGeom>
        </p:spPr>
      </p:pic>
      <p:pic>
        <p:nvPicPr>
          <p:cNvPr id="7170" name="Picture 2" descr="Image result for do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600" y="4462382"/>
            <a:ext cx="1077790" cy="10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Preview: Convolution Neural Network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0080" y="5932854"/>
            <a:ext cx="8907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http://web.eecs.umich.edu/~</a:t>
            </a:r>
            <a:r>
              <a:rPr lang="en-US" dirty="0" smtClean="0">
                <a:hlinkClick r:id="rId2"/>
              </a:rPr>
              <a:t>honglak/icml09-ConvolutionalDeepBeliefNetworks.pdf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1549400"/>
            <a:ext cx="12049125" cy="33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5333" y="1072277"/>
            <a:ext cx="68672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Rob Fergus.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Steve Seitz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Mohammad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Jahanshahi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Svetlana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Lazebnik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Derek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Hoiem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Ioannis</a:t>
            </a:r>
            <a:r>
              <a:rPr lang="en-US" dirty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Yannis</a:t>
            </a:r>
            <a:r>
              <a:rPr lang="en-US" dirty="0">
                <a:latin typeface="Arial" pitchFamily="34" charset="0"/>
                <a:cs typeface="Arial" pitchFamily="34" charset="0"/>
              </a:rPr>
              <a:t>)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Gkioulekas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Robert Collins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Jason Corso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Gordon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Wetzstein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Noah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Snavely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81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as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59433" y="1186943"/>
                <a:ext cx="11098533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We can think of an image as a function,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,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ℝ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:</a:t>
                </a: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gives the intensity at position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Realistically, we expect the image only to be defined over a rectangle, with a finite range:</a:t>
                </a: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→[0,1]  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" y="1186943"/>
                <a:ext cx="11098533" cy="2862322"/>
              </a:xfrm>
              <a:prstGeom prst="rect">
                <a:avLst/>
              </a:prstGeom>
              <a:blipFill>
                <a:blip r:embed="rId2"/>
                <a:stretch>
                  <a:fillRect l="-76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46733" y="4209543"/>
            <a:ext cx="11098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 color image is just three functions pasted together.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47146" y="5215621"/>
                <a:ext cx="2715487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𝑔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46" y="5215621"/>
                <a:ext cx="2715487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rgb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05" y="4545329"/>
            <a:ext cx="1932393" cy="193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Image as </a:t>
            </a:r>
            <a:r>
              <a:rPr lang="en-US" dirty="0" smtClean="0"/>
              <a:t>Functions (Continue)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57" y="1309210"/>
            <a:ext cx="3516923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656" t="14324" r="12500" b="12207"/>
          <a:stretch/>
        </p:blipFill>
        <p:spPr>
          <a:xfrm>
            <a:off x="5394960" y="2579904"/>
            <a:ext cx="6251311" cy="317133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227570" y="2406061"/>
            <a:ext cx="930651" cy="18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695123" y="2406061"/>
            <a:ext cx="532447" cy="5962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232274" y="1657703"/>
            <a:ext cx="356" cy="763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20" y="3802435"/>
            <a:ext cx="5211631" cy="32110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0714" r="7143"/>
          <a:stretch/>
        </p:blipFill>
        <p:spPr>
          <a:xfrm>
            <a:off x="11324773" y="1962503"/>
            <a:ext cx="647700" cy="4000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80482" y="123914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RGB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80482" y="405800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Gray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27570" y="2065057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25772" y="238066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79312" y="1434642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f(X, Y)</a:t>
            </a:r>
          </a:p>
        </p:txBody>
      </p:sp>
    </p:spTree>
    <p:extLst>
      <p:ext uri="{BB962C8B-B14F-4D97-AF65-F5344CB8AC3E}">
        <p14:creationId xmlns:p14="http://schemas.microsoft.com/office/powerpoint/2010/main" val="247503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Interpreted in a Frequency Domain</a:t>
            </a:r>
            <a:endParaRPr lang="en-US" dirty="0"/>
          </a:p>
        </p:txBody>
      </p:sp>
      <p:pic>
        <p:nvPicPr>
          <p:cNvPr id="1026" name="Picture 2" descr="https://imagej.nih.gov/ij/docs/images/f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6" y="2054225"/>
            <a:ext cx="10625507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222315" y="5845930"/>
            <a:ext cx="4448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imagej.nih.gov/ij/docs/images/fft.jpg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6733" y="1301243"/>
            <a:ext cx="110985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One simple version : linear filtering (cross-correlation or convolution)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Replace each pixel by a linear combination of its neighbors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prescription for the linear combination is called the “kernel” (or “mask” or “filtering”)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732677"/>
              </p:ext>
            </p:extLst>
          </p:nvPr>
        </p:nvGraphicFramePr>
        <p:xfrm>
          <a:off x="2038350" y="4773930"/>
          <a:ext cx="13843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10266"/>
              </p:ext>
            </p:extLst>
          </p:nvPr>
        </p:nvGraphicFramePr>
        <p:xfrm>
          <a:off x="5386386" y="477393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02812"/>
              </p:ext>
            </p:extLst>
          </p:nvPr>
        </p:nvGraphicFramePr>
        <p:xfrm>
          <a:off x="8897936" y="477393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3845718" y="5152390"/>
            <a:ext cx="1117600" cy="355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292973" y="5152390"/>
            <a:ext cx="1117600" cy="355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2477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Local image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6867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Kernal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89525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Modified image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Cross-Correlation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image,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kernel (of size 2k+1 x 2k+1),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G be the output image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  <a:blipFill>
                <a:blip r:embed="rId2"/>
                <a:stretch>
                  <a:fillRect l="-879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34045" y="5290711"/>
                <a:ext cx="23239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45" y="5290711"/>
                <a:ext cx="2323906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55623" y="4445336"/>
            <a:ext cx="11098533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This is called a cross-correlation operation: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Cross-Correlation (Continue)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6733" y="1123434"/>
            <a:ext cx="11098533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Cross-correlation is </a:t>
            </a:r>
            <a:r>
              <a:rPr lang="en-US" sz="2000" u="sng" dirty="0" smtClean="0">
                <a:latin typeface="Arial" pitchFamily="34" charset="0"/>
                <a:cs typeface="Arial" pitchFamily="34" charset="0"/>
              </a:rPr>
              <a:t>a measure of similarity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between two images. Cross correlation with a kernel can be viewed as comparing a litter “picture” or “region” of what you want to find across all sub-regions in the image.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48416"/>
              </p:ext>
            </p:extLst>
          </p:nvPr>
        </p:nvGraphicFramePr>
        <p:xfrm>
          <a:off x="1022350" y="3657600"/>
          <a:ext cx="3311525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377166764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951322924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881549209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156262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559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7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59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94847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13289"/>
              </p:ext>
            </p:extLst>
          </p:nvPr>
        </p:nvGraphicFramePr>
        <p:xfrm>
          <a:off x="5511800" y="439928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05654" y="4632374"/>
                <a:ext cx="6343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</m:oMath>
                  </m:oMathPara>
                </a14:m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654" y="4632374"/>
                <a:ext cx="63436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26792"/>
              </p:ext>
            </p:extLst>
          </p:nvPr>
        </p:nvGraphicFramePr>
        <p:xfrm>
          <a:off x="8394700" y="4028439"/>
          <a:ext cx="236537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377166764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951322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559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78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345679" y="4632374"/>
                <a:ext cx="6343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679" y="4632374"/>
                <a:ext cx="63436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93925" y="2478555"/>
                <a:ext cx="4009366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25" y="2478555"/>
                <a:ext cx="4009366" cy="784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98600" y="4028439"/>
            <a:ext cx="1409700" cy="1102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5541</TotalTime>
  <Words>1066</Words>
  <Application>Microsoft Office PowerPoint</Application>
  <PresentationFormat>Widescreen</PresentationFormat>
  <Paragraphs>494</Paragraphs>
  <Slides>35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 Math</vt:lpstr>
      <vt:lpstr>Georgia</vt:lpstr>
      <vt:lpstr>Helvetica</vt:lpstr>
      <vt:lpstr>Impact</vt:lpstr>
      <vt:lpstr>Wingdings</vt:lpstr>
      <vt:lpstr>Uwaterloo_Theme</vt:lpstr>
      <vt:lpstr>Uwaterloo</vt:lpstr>
      <vt:lpstr>Linear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214</cp:revision>
  <dcterms:created xsi:type="dcterms:W3CDTF">2018-10-10T19:11:49Z</dcterms:created>
  <dcterms:modified xsi:type="dcterms:W3CDTF">2019-02-07T13:19:39Z</dcterms:modified>
</cp:coreProperties>
</file>